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g3Z6t4H7CbH1Ld9gfU3arfse+u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CEC93E-135E-426E-A604-21E387D204CF}">
  <a:tblStyle styleId="{A9CEC93E-135E-426E-A604-21E387D204C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6E8"/>
          </a:solidFill>
        </a:fill>
      </a:tcStyle>
    </a:wholeTbl>
    <a:band1H>
      <a:tcTxStyle/>
      <a:tcStyle>
        <a:fill>
          <a:solidFill>
            <a:srgbClr val="F8CACD"/>
          </a:solidFill>
        </a:fill>
      </a:tcStyle>
    </a:band1H>
    <a:band2H>
      <a:tcTxStyle/>
    </a:band2H>
    <a:band1V>
      <a:tcTxStyle/>
      <a:tcStyle>
        <a:fill>
          <a:solidFill>
            <a:srgbClr val="F8CACD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regular.fntdata"/><Relationship Id="rId25" Type="http://schemas.openxmlformats.org/officeDocument/2006/relationships/slide" Target="slides/slide18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4481a0dda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4481a0d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Измеряет среднюю сумму квадратной разности между фактическим значением и прогнозируемым значением для всех точек данных. Выполняется возведение во вторую степень, поэтому отрицательные значения не компенсируют положительными. А также в силу свойств этой метрики, усиливается влияние ошибок, по квадратуре от исходного значения. Это значит, что если в в исходных измерениях мы ошиблись на 1, то метрика покажет 1, 2-4, 3-9 и так далее. Чем меньше MSE, тем точнее наше предсказание. Оптимум достигается в точке 0, то есть мы идеально предсказываем.</a:t>
            </a:r>
            <a:endParaRPr sz="100"/>
          </a:p>
        </p:txBody>
      </p:sp>
      <p:sp>
        <p:nvSpPr>
          <p:cNvPr id="143" name="Google Shape;143;g194481a0dda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4481a0dd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4481a0d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>
                <a:highlight>
                  <a:schemeClr val="lt1"/>
                </a:highlight>
              </a:rPr>
              <a:t>в отличие от обычных автокодеров (AE) имеют более сложную архитектуру, т. к. вместо вектора раздельных нод в скрытом пространстве используется нормальное распределение с параметрами μ и σ, которые обозначают среднее значение (оно же математическое ожидание) и дисперсию соответственно.</a:t>
            </a:r>
            <a:endParaRPr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highlight>
                  <a:schemeClr val="lt1"/>
                </a:highlight>
              </a:rPr>
              <a:t>Далее по этим параметрам строится вектор, который передаётся непосредственно в декодер.</a:t>
            </a:r>
            <a:endParaRPr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highlight>
                  <a:schemeClr val="lt1"/>
                </a:highlight>
              </a:rPr>
              <a:t>Так как скрытое пространство является непрерывным, то мы можем использовать любую его часть для генерации новых изображений</a:t>
            </a:r>
            <a:endParaRPr/>
          </a:p>
        </p:txBody>
      </p:sp>
      <p:sp>
        <p:nvSpPr>
          <p:cNvPr id="150" name="Google Shape;150;g194481a0dda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cd964ae36_3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bcd964ae3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, в то время как 50 эпох обучения были значительно растянуты во времени, но существенного уменьшения ошибки в отличие от 10 эпох не наблюдалось.</a:t>
            </a:r>
            <a:endParaRPr/>
          </a:p>
        </p:txBody>
      </p:sp>
      <p:sp>
        <p:nvSpPr>
          <p:cNvPr id="157" name="Google Shape;157;g1bcd964ae36_3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4481a0dda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94481a0d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94481a0dda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4481a0dda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4481a0d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94481a0dda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cd964ae36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cd964ae3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Поскольку у нас имеется целое пространство возможных параметров, то мы можем сгенерировать не одно, а сразу несколько чисел для того, чтобы наглядно увидеть, как сильно изменяется изображение в зависимости от исходных параметров. </a:t>
            </a:r>
            <a:endParaRPr sz="1000"/>
          </a:p>
        </p:txBody>
      </p:sp>
      <p:sp>
        <p:nvSpPr>
          <p:cNvPr id="182" name="Google Shape;182;g1bcd964ae36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c12b765ad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c12b765a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c12b765ad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648ec4a5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648ec4a508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/>
              <a:t>Изначально планировалось, что д</a:t>
            </a:r>
            <a:r>
              <a:rPr lang="ru-RU" sz="800"/>
              <a:t>ля повышения качества работы, все этапы, в соответствии с планом, будут выполняться совместно, а также, каждую неделю планируется обсуждение по проделанной работе, однако…</a:t>
            </a:r>
            <a:endParaRPr sz="800"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48ec4a5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648ec4a508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48ec4a5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648ec4a508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48ec4a5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648ec4a508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94481a0dd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94481a0d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/>
              <a:t>База данных рукописных цифр MNIST, доступная на этой странице, содержит обучающий набор из 60 000 примеров и тестовый набор из 10 000 примеров. Цифры были нормализованы по размеру и центрированы на изображении фиксированного размера.</a:t>
            </a:r>
            <a:endParaRPr sz="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100"/>
              <a:t>Это хорошая база данных для людей, которые хотят попробовать методы обучения и методы распознавания образов на реальных данных, затрачивая минимальные усилия на предварительную обработку и форматирование.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36" name="Google Shape;136;g194481a0dd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idx="1" type="subTitle"/>
          </p:nvPr>
        </p:nvSpPr>
        <p:spPr>
          <a:xfrm>
            <a:off x="1371600" y="4599335"/>
            <a:ext cx="64008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9pPr>
          </a:lstStyle>
          <a:p/>
        </p:txBody>
      </p:sp>
      <p:sp>
        <p:nvSpPr>
          <p:cNvPr id="15" name="Google Shape;15;p8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8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8"/>
          <p:cNvSpPr txBox="1"/>
          <p:nvPr>
            <p:ph type="title"/>
          </p:nvPr>
        </p:nvSpPr>
        <p:spPr>
          <a:xfrm>
            <a:off x="1371600" y="2926326"/>
            <a:ext cx="6400800" cy="7057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2" type="body"/>
          </p:nvPr>
        </p:nvSpPr>
        <p:spPr>
          <a:xfrm>
            <a:off x="1371600" y="3637205"/>
            <a:ext cx="6400800" cy="462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/>
          <p:nvPr>
            <p:ph idx="2" type="pic"/>
          </p:nvPr>
        </p:nvSpPr>
        <p:spPr>
          <a:xfrm>
            <a:off x="457201" y="1759744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69" name="Google Shape;69;p18"/>
          <p:cNvSpPr/>
          <p:nvPr>
            <p:ph idx="3" type="pic"/>
          </p:nvPr>
        </p:nvSpPr>
        <p:spPr>
          <a:xfrm>
            <a:off x="3276149" y="1759744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70" name="Google Shape;70;p18"/>
          <p:cNvSpPr/>
          <p:nvPr>
            <p:ph idx="4" type="pic"/>
          </p:nvPr>
        </p:nvSpPr>
        <p:spPr>
          <a:xfrm>
            <a:off x="6097917" y="1759744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1" y="289917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5" type="body"/>
          </p:nvPr>
        </p:nvSpPr>
        <p:spPr>
          <a:xfrm>
            <a:off x="3275819" y="289917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6" type="body"/>
          </p:nvPr>
        </p:nvSpPr>
        <p:spPr>
          <a:xfrm>
            <a:off x="6085706" y="289917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7" type="body"/>
          </p:nvPr>
        </p:nvSpPr>
        <p:spPr>
          <a:xfrm>
            <a:off x="457200" y="3319723"/>
            <a:ext cx="4038600" cy="1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p18"/>
          <p:cNvSpPr txBox="1"/>
          <p:nvPr>
            <p:ph idx="8" type="body"/>
          </p:nvPr>
        </p:nvSpPr>
        <p:spPr>
          <a:xfrm>
            <a:off x="4648200" y="3319723"/>
            <a:ext cx="4038600" cy="1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457199" y="1759937"/>
            <a:ext cx="5018388" cy="2943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5659439" y="1770130"/>
            <a:ext cx="3036565" cy="2919036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/>
          <p:nvPr>
            <p:ph type="title"/>
          </p:nvPr>
        </p:nvSpPr>
        <p:spPr>
          <a:xfrm>
            <a:off x="764693" y="997421"/>
            <a:ext cx="5965438" cy="14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" type="body"/>
          </p:nvPr>
        </p:nvSpPr>
        <p:spPr>
          <a:xfrm>
            <a:off x="765697" y="2571750"/>
            <a:ext cx="5965825" cy="1652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title"/>
          </p:nvPr>
        </p:nvSpPr>
        <p:spPr>
          <a:xfrm>
            <a:off x="457200" y="2010279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457200" y="2787704"/>
            <a:ext cx="8229600" cy="59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indent="-228600" lvl="1" marL="914400" algn="ctr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idx="1" type="subTitle"/>
          </p:nvPr>
        </p:nvSpPr>
        <p:spPr>
          <a:xfrm>
            <a:off x="1371600" y="4599335"/>
            <a:ext cx="64008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CC5"/>
              </a:buClr>
              <a:buSzPts val="1600"/>
              <a:buNone/>
              <a:defRPr>
                <a:solidFill>
                  <a:srgbClr val="888CC5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CC5"/>
              </a:buClr>
              <a:buSzPts val="2000"/>
              <a:buNone/>
              <a:defRPr>
                <a:solidFill>
                  <a:srgbClr val="888CC5"/>
                </a:solidFill>
              </a:defRPr>
            </a:lvl9pPr>
          </a:lstStyle>
          <a:p/>
        </p:txBody>
      </p:sp>
      <p:sp>
        <p:nvSpPr>
          <p:cNvPr id="27" name="Google Shape;27;p14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4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15"/>
          <p:cNvSpPr txBox="1"/>
          <p:nvPr>
            <p:ph type="title"/>
          </p:nvPr>
        </p:nvSpPr>
        <p:spPr>
          <a:xfrm>
            <a:off x="743140" y="927382"/>
            <a:ext cx="2713244" cy="1644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457200" y="1746133"/>
            <a:ext cx="6273934" cy="2848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457199" y="1759937"/>
            <a:ext cx="5018388" cy="2943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12"/>
          <p:cNvSpPr/>
          <p:nvPr>
            <p:ph idx="2" type="pic"/>
          </p:nvPr>
        </p:nvSpPr>
        <p:spPr>
          <a:xfrm>
            <a:off x="5659438" y="1759744"/>
            <a:ext cx="3027362" cy="1414463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2"/>
          <p:cNvSpPr/>
          <p:nvPr>
            <p:ph idx="3" type="pic"/>
          </p:nvPr>
        </p:nvSpPr>
        <p:spPr>
          <a:xfrm>
            <a:off x="5659438" y="3288506"/>
            <a:ext cx="3027362" cy="1414463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927498"/>
            <a:ext cx="8229600" cy="620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idx="1" type="body"/>
          </p:nvPr>
        </p:nvSpPr>
        <p:spPr>
          <a:xfrm>
            <a:off x="457200" y="1759937"/>
            <a:ext cx="4038600" cy="283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16"/>
          <p:cNvSpPr txBox="1"/>
          <p:nvPr>
            <p:ph idx="2" type="body"/>
          </p:nvPr>
        </p:nvSpPr>
        <p:spPr>
          <a:xfrm>
            <a:off x="4648200" y="1759937"/>
            <a:ext cx="4038600" cy="283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16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/>
          <p:nvPr>
            <p:ph idx="2" type="pic"/>
          </p:nvPr>
        </p:nvSpPr>
        <p:spPr>
          <a:xfrm>
            <a:off x="457201" y="1759744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54" name="Google Shape;54;p17"/>
          <p:cNvSpPr/>
          <p:nvPr>
            <p:ph idx="3" type="pic"/>
          </p:nvPr>
        </p:nvSpPr>
        <p:spPr>
          <a:xfrm>
            <a:off x="3276149" y="1759744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55" name="Google Shape;55;p17"/>
          <p:cNvSpPr/>
          <p:nvPr>
            <p:ph idx="4" type="pic"/>
          </p:nvPr>
        </p:nvSpPr>
        <p:spPr>
          <a:xfrm>
            <a:off x="6097917" y="1759744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56" name="Google Shape;56;p17"/>
          <p:cNvSpPr/>
          <p:nvPr>
            <p:ph idx="5" type="pic"/>
          </p:nvPr>
        </p:nvSpPr>
        <p:spPr>
          <a:xfrm>
            <a:off x="457201" y="3324086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57" name="Google Shape;57;p17"/>
          <p:cNvSpPr/>
          <p:nvPr>
            <p:ph idx="6" type="pic"/>
          </p:nvPr>
        </p:nvSpPr>
        <p:spPr>
          <a:xfrm>
            <a:off x="3276149" y="3324086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58" name="Google Shape;58;p17"/>
          <p:cNvSpPr/>
          <p:nvPr>
            <p:ph idx="7" type="pic"/>
          </p:nvPr>
        </p:nvSpPr>
        <p:spPr>
          <a:xfrm>
            <a:off x="6097917" y="3324086"/>
            <a:ext cx="2588883" cy="1063056"/>
          </a:xfrm>
          <a:prstGeom prst="round1Rect">
            <a:avLst>
              <a:gd fmla="val 37649" name="adj"/>
            </a:avLst>
          </a:prstGeom>
          <a:noFill/>
          <a:ln>
            <a:noFill/>
          </a:ln>
        </p:spPr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457201" y="289917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8" type="body"/>
          </p:nvPr>
        </p:nvSpPr>
        <p:spPr>
          <a:xfrm>
            <a:off x="3275819" y="289917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9" type="body"/>
          </p:nvPr>
        </p:nvSpPr>
        <p:spPr>
          <a:xfrm>
            <a:off x="6085706" y="289917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3" type="body"/>
          </p:nvPr>
        </p:nvSpPr>
        <p:spPr>
          <a:xfrm>
            <a:off x="457201" y="447276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4" type="body"/>
          </p:nvPr>
        </p:nvSpPr>
        <p:spPr>
          <a:xfrm>
            <a:off x="3275819" y="447276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5" type="body"/>
          </p:nvPr>
        </p:nvSpPr>
        <p:spPr>
          <a:xfrm>
            <a:off x="6085706" y="4472763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1" type="ftr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0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habr.com/ru/company/sberbank/blog/586926/" TargetMode="External"/><Relationship Id="rId4" Type="http://schemas.openxmlformats.org/officeDocument/2006/relationships/hyperlink" Target="https://intuit.ru/studies/courses/940/409/lecture/17868" TargetMode="External"/><Relationship Id="rId5" Type="http://schemas.openxmlformats.org/officeDocument/2006/relationships/hyperlink" Target="https://portal.tpu.ru/SHARED/j/JBOLOTOVA/academic/ComputerGraphics/CGStudyBook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1371600" y="2104557"/>
            <a:ext cx="6400800" cy="7057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 sz="4000"/>
              <a:t>Генерация изображений чисел</a:t>
            </a:r>
            <a:endParaRPr sz="4000"/>
          </a:p>
        </p:txBody>
      </p:sp>
      <p:sp>
        <p:nvSpPr>
          <p:cNvPr id="89" name="Google Shape;89;p1"/>
          <p:cNvSpPr txBox="1"/>
          <p:nvPr>
            <p:ph idx="2" type="body"/>
          </p:nvPr>
        </p:nvSpPr>
        <p:spPr>
          <a:xfrm>
            <a:off x="1371600" y="3958615"/>
            <a:ext cx="6313055" cy="705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ru-RU" sz="2000"/>
              <a:t>Санкт-Петербург 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ru-RU" sz="2000"/>
              <a:t>2022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4481a0dda_0_7"/>
          <p:cNvSpPr txBox="1"/>
          <p:nvPr>
            <p:ph idx="1" type="body"/>
          </p:nvPr>
        </p:nvSpPr>
        <p:spPr>
          <a:xfrm>
            <a:off x="447675" y="1670850"/>
            <a:ext cx="8229600" cy="28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ru-RU"/>
              <a:t>Из огромного множества метрик, наш выбор пал на mse.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94481a0dda_0_7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Метрики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4481a0dda_0_13"/>
          <p:cNvSpPr txBox="1"/>
          <p:nvPr>
            <p:ph idx="1" type="body"/>
          </p:nvPr>
        </p:nvSpPr>
        <p:spPr>
          <a:xfrm>
            <a:off x="457200" y="1746125"/>
            <a:ext cx="8229600" cy="28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highlight>
                  <a:srgbClr val="FFFFFF"/>
                </a:highlight>
              </a:rPr>
              <a:t>В качестве модели были выбраны вариационные автокодеры (VAE) 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194481a0dda_0_13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cd964ae36_3_8"/>
          <p:cNvSpPr txBox="1"/>
          <p:nvPr>
            <p:ph idx="1" type="body"/>
          </p:nvPr>
        </p:nvSpPr>
        <p:spPr>
          <a:xfrm>
            <a:off x="457200" y="1411275"/>
            <a:ext cx="2836800" cy="28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После различных попыток было решено, что 10 эпох обучения дают ощутимо меньшую ошибку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0" name="Google Shape;160;g1bcd964ae36_3_8"/>
          <p:cNvSpPr txBox="1"/>
          <p:nvPr>
            <p:ph type="title"/>
          </p:nvPr>
        </p:nvSpPr>
        <p:spPr>
          <a:xfrm>
            <a:off x="457200" y="645207"/>
            <a:ext cx="82296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</a:t>
            </a:r>
            <a:endParaRPr/>
          </a:p>
        </p:txBody>
      </p:sp>
      <p:pic>
        <p:nvPicPr>
          <p:cNvPr id="161" name="Google Shape;161;g1bcd964ae36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988" y="1265600"/>
            <a:ext cx="5392801" cy="313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4481a0dda_0_19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Результат работы кода</a:t>
            </a:r>
            <a:endParaRPr/>
          </a:p>
        </p:txBody>
      </p:sp>
      <p:pic>
        <p:nvPicPr>
          <p:cNvPr id="168" name="Google Shape;168;g194481a0dd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7768"/>
            <a:ext cx="9143999" cy="291416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94481a0dda_0_19"/>
          <p:cNvSpPr txBox="1"/>
          <p:nvPr/>
        </p:nvSpPr>
        <p:spPr>
          <a:xfrm>
            <a:off x="2094900" y="4173400"/>
            <a:ext cx="6591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Распределение чисел из набора данных в скрытом пространстве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4481a0dda_0_34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Результат работы кода</a:t>
            </a:r>
            <a:endParaRPr/>
          </a:p>
        </p:txBody>
      </p:sp>
      <p:sp>
        <p:nvSpPr>
          <p:cNvPr id="176" name="Google Shape;176;g194481a0dda_0_34"/>
          <p:cNvSpPr txBox="1"/>
          <p:nvPr/>
        </p:nvSpPr>
        <p:spPr>
          <a:xfrm>
            <a:off x="2094900" y="4173400"/>
            <a:ext cx="65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Число, соответствующее параметрам 0.5 и 1.5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194481a0dda_0_34"/>
          <p:cNvSpPr txBox="1"/>
          <p:nvPr/>
        </p:nvSpPr>
        <p:spPr>
          <a:xfrm>
            <a:off x="589625" y="1844125"/>
            <a:ext cx="7062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Подбирая значения мат ожидания и дисперсии – мы можем сгенерировать изображение желаемого числа. Например, параметры 0.5 и 1.5 будут соответствовать числу 7 на скрытом пространстве.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94481a0dda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375" y="2475225"/>
            <a:ext cx="1790100" cy="1797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cd964ae36_3_0"/>
          <p:cNvSpPr txBox="1"/>
          <p:nvPr>
            <p:ph idx="1" type="body"/>
          </p:nvPr>
        </p:nvSpPr>
        <p:spPr>
          <a:xfrm>
            <a:off x="457200" y="1746125"/>
            <a:ext cx="4105200" cy="28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ru-RU" sz="1900"/>
              <a:t>Так, на рисунке мы можем увидеть сгенерированные 30*30 чисел на скрытом пространстве с изменением параметра по оси X от 1.5 до -1.5 и по оси Y от -1.5 до 1.5.</a:t>
            </a:r>
            <a:endParaRPr sz="1900"/>
          </a:p>
        </p:txBody>
      </p:sp>
      <p:sp>
        <p:nvSpPr>
          <p:cNvPr id="185" name="Google Shape;185;g1bcd964ae36_3_0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Больше результатов</a:t>
            </a:r>
            <a:endParaRPr/>
          </a:p>
        </p:txBody>
      </p:sp>
      <p:pic>
        <p:nvPicPr>
          <p:cNvPr id="186" name="Google Shape;186;g1bcd964ae36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200" y="1746132"/>
            <a:ext cx="2973600" cy="295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12b765adf_0_0"/>
          <p:cNvSpPr txBox="1"/>
          <p:nvPr>
            <p:ph idx="1" type="body"/>
          </p:nvPr>
        </p:nvSpPr>
        <p:spPr>
          <a:xfrm>
            <a:off x="457200" y="1746125"/>
            <a:ext cx="6273900" cy="26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ru-RU" sz="1900"/>
              <a:t>Для нейросети, распознающей рукописные символы были “проброшены” 900 сгенерированных чисел. Потери не были большими, однако и точность оказалась небольшой.</a:t>
            </a:r>
            <a:endParaRPr sz="1900"/>
          </a:p>
        </p:txBody>
      </p:sp>
      <p:sp>
        <p:nvSpPr>
          <p:cNvPr id="193" name="Google Shape;193;g1c12b765adf_0_0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Немного тестов</a:t>
            </a:r>
            <a:endParaRPr/>
          </a:p>
        </p:txBody>
      </p:sp>
      <p:pic>
        <p:nvPicPr>
          <p:cNvPr id="194" name="Google Shape;194;g1c12b765ad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67175"/>
            <a:ext cx="8839201" cy="58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/>
          <p:nvPr>
            <p:ph idx="1" type="body"/>
          </p:nvPr>
        </p:nvSpPr>
        <p:spPr>
          <a:xfrm>
            <a:off x="457199" y="1759937"/>
            <a:ext cx="8229600" cy="2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sz="18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https://habr.com/ru/company/sberbank/blog/586926/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sz="18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https://intuit.ru/studies/courses/940/409/lecture/17868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sz="18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https://portal.tpu.ru/SHARED/j/JBOLOTOVA/academic/ComputerGraphics/CGStudyBook.pdf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sz="1800">
                <a:solidFill>
                  <a:srgbClr val="000000"/>
                </a:solidFill>
              </a:rPr>
              <a:t>“Zero-Shot Text-to-Image Generation”. Aditya Ramesh, Mikhail Pavlov, Gabriel Goh, Scott Gray, Chelsea Voss, Alec Radford, Mark Chen, Ilya Sutskever [26/02/2021]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sz="1800">
                <a:solidFill>
                  <a:srgbClr val="000000"/>
                </a:solidFill>
              </a:rPr>
              <a:t>https://habr.com/ru/post/334944/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-RU" sz="1800">
                <a:solidFill>
                  <a:srgbClr val="000000"/>
                </a:solidFill>
              </a:rPr>
              <a:t>http://blog.datalytica.ru/2018/05/blog-post.html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00" name="Google Shape;200;p5"/>
          <p:cNvSpPr txBox="1"/>
          <p:nvPr>
            <p:ph type="title"/>
          </p:nvPr>
        </p:nvSpPr>
        <p:spPr>
          <a:xfrm>
            <a:off x="457200" y="927498"/>
            <a:ext cx="8229600" cy="620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Списки литературы</a:t>
            </a:r>
            <a:endParaRPr/>
          </a:p>
        </p:txBody>
      </p:sp>
      <p:sp>
        <p:nvSpPr>
          <p:cNvPr id="201" name="Google Shape;201;p5"/>
          <p:cNvSpPr txBox="1"/>
          <p:nvPr>
            <p:ph idx="11" type="ftr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International Students and Scholars Rock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>
            <p:ph type="title"/>
          </p:nvPr>
        </p:nvSpPr>
        <p:spPr>
          <a:xfrm>
            <a:off x="457200" y="1086587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ru-RU"/>
              <a:t>Спасибо за внимание!</a:t>
            </a:r>
            <a:endParaRPr/>
          </a:p>
        </p:txBody>
      </p:sp>
      <p:pic>
        <p:nvPicPr>
          <p:cNvPr id="207" name="Google Shape;20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787" y="1706975"/>
            <a:ext cx="3686424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 txBox="1"/>
          <p:nvPr/>
        </p:nvSpPr>
        <p:spPr>
          <a:xfrm>
            <a:off x="5519850" y="4114800"/>
            <a:ext cx="28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котик наелся и жив, а мы - нет(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764700" y="997423"/>
            <a:ext cx="59655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ru-RU" strike="sngStrike">
                <a:solidFill>
                  <a:srgbClr val="000000"/>
                </a:solidFill>
              </a:rPr>
              <a:t>Перечень клоунов</a:t>
            </a:r>
            <a:r>
              <a:rPr lang="ru-RU">
                <a:solidFill>
                  <a:srgbClr val="000000"/>
                </a:solidFill>
              </a:rPr>
              <a:t> </a:t>
            </a:r>
            <a:r>
              <a:rPr lang="ru-RU">
                <a:solidFill>
                  <a:srgbClr val="000000"/>
                </a:solidFill>
              </a:rPr>
              <a:t>Состав команды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765700" y="1718677"/>
            <a:ext cx="59658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ru-RU" sz="2000">
                <a:solidFill>
                  <a:srgbClr val="000000"/>
                </a:solidFill>
              </a:rPr>
              <a:t>Щепчун Андрей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ru-RU" sz="2000">
                <a:solidFill>
                  <a:srgbClr val="000000"/>
                </a:solidFill>
              </a:rPr>
              <a:t>Шохов Максим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ru-RU" sz="2000">
                <a:solidFill>
                  <a:srgbClr val="000000"/>
                </a:solidFill>
              </a:rPr>
              <a:t>Малюкова Мария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96" name="Google Shape;9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075" y="1729450"/>
            <a:ext cx="1656050" cy="16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457200" y="753214"/>
            <a:ext cx="6273934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План действий </a:t>
            </a:r>
            <a:endParaRPr/>
          </a:p>
        </p:txBody>
      </p:sp>
      <p:graphicFrame>
        <p:nvGraphicFramePr>
          <p:cNvPr id="102" name="Google Shape;102;p3"/>
          <p:cNvGraphicFramePr/>
          <p:nvPr/>
        </p:nvGraphicFramePr>
        <p:xfrm>
          <a:off x="447673" y="1373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{A9CEC93E-135E-426E-A604-21E387D204CF}</a:tableStyleId>
              </a:tblPr>
              <a:tblGrid>
                <a:gridCol w="2521550"/>
                <a:gridCol w="5708050"/>
              </a:tblGrid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Deadline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Project status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26/09/2022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Выбор темы и поиск литературы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03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05/10/2022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Изучение найденной литературы и поиск новой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15/10/2022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Представление темы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22/10/2022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Поиск датасетов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05/11/2022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Выбор подхода к обучению нейронных сетей и написание “чернового” кода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48ec4a508_0_8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План действий </a:t>
            </a:r>
            <a:endParaRPr/>
          </a:p>
        </p:txBody>
      </p:sp>
      <p:graphicFrame>
        <p:nvGraphicFramePr>
          <p:cNvPr id="108" name="Google Shape;108;g1648ec4a508_0_8"/>
          <p:cNvGraphicFramePr/>
          <p:nvPr/>
        </p:nvGraphicFramePr>
        <p:xfrm>
          <a:off x="457198" y="1383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{A9CEC93E-135E-426E-A604-21E387D204CF}</a:tableStyleId>
              </a:tblPr>
              <a:tblGrid>
                <a:gridCol w="2446300"/>
                <a:gridCol w="5783300"/>
              </a:tblGrid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Deadline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Project status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15/11/2022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Презентация “чернового” варианта проекта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22/11/2022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Исправление кода в соответствии с комментариями преподавателя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11/12/2022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Исправление презентации в соответствии с комментариями преподавателя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15/12/2022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cap="none" strike="noStrike"/>
                        <a:t>Итоговая презентация проекта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457198" y="1759937"/>
            <a:ext cx="8031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946BA"/>
              </a:buClr>
              <a:buSzPts val="2400"/>
              <a:buFont typeface="Calibri"/>
              <a:buNone/>
            </a:pPr>
            <a:r>
              <a:rPr lang="ru-RU"/>
              <a:t>Написанием кода, по итогу, занимался Шохов.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946BA"/>
              </a:buClr>
              <a:buSzPts val="2400"/>
              <a:buFont typeface="Calibri"/>
              <a:buNone/>
            </a:pPr>
            <a:r>
              <a:rPr lang="ru-RU"/>
              <a:t>Редактированием кода программы Щепчун.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946BA"/>
              </a:buClr>
              <a:buSzPts val="2400"/>
              <a:buFont typeface="Calibri"/>
              <a:buNone/>
            </a:pPr>
            <a:r>
              <a:rPr lang="ru-RU"/>
              <a:t>Написанием комментариев и презентацией Малюкова.</a:t>
            </a:r>
            <a:endParaRPr/>
          </a:p>
        </p:txBody>
      </p:sp>
      <p:sp>
        <p:nvSpPr>
          <p:cNvPr id="114" name="Google Shape;114;p4"/>
          <p:cNvSpPr txBox="1"/>
          <p:nvPr>
            <p:ph type="title"/>
          </p:nvPr>
        </p:nvSpPr>
        <p:spPr>
          <a:xfrm>
            <a:off x="457200" y="927498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/>
              <a:t>Распределение ролей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48ec4a508_0_15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Проблемы и методы решения</a:t>
            </a:r>
            <a:endParaRPr/>
          </a:p>
        </p:txBody>
      </p:sp>
      <p:graphicFrame>
        <p:nvGraphicFramePr>
          <p:cNvPr id="120" name="Google Shape;120;g1648ec4a508_0_15"/>
          <p:cNvGraphicFramePr/>
          <p:nvPr/>
        </p:nvGraphicFramePr>
        <p:xfrm>
          <a:off x="457198" y="1383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{A9CEC93E-135E-426E-A604-21E387D204CF}</a:tableStyleId>
              </a:tblPr>
              <a:tblGrid>
                <a:gridCol w="2446300"/>
                <a:gridCol w="5783300"/>
              </a:tblGrid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Проблема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Методы решения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44750">
                <a:tc rowSpan="9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Проблемы с набором данных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входных данных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-RU" sz="1800"/>
                        <a:t>Проверка на случайных данных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-RU" sz="1800"/>
                        <a:t>Проверка загрузчика данных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взаимоотношения входа и выхода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набора данных на шумы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Изменение порядка набора данных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Снижение несбалансирования классов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Увеличение датасета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партий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48ec4a508_0_20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Проблемы и методы решения</a:t>
            </a:r>
            <a:endParaRPr/>
          </a:p>
        </p:txBody>
      </p:sp>
      <p:graphicFrame>
        <p:nvGraphicFramePr>
          <p:cNvPr id="126" name="Google Shape;126;g1648ec4a508_0_20"/>
          <p:cNvGraphicFramePr/>
          <p:nvPr/>
        </p:nvGraphicFramePr>
        <p:xfrm>
          <a:off x="457198" y="1383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{A9CEC93E-135E-426E-A604-21E387D204CF}</a:tableStyleId>
              </a:tblPr>
              <a:tblGrid>
                <a:gridCol w="2446300"/>
                <a:gridCol w="5783300"/>
              </a:tblGrid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Проблема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Методы решения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4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Проблемы аугментации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Откалибровка признаков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аугментации данных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предобработки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4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Проблемы реализации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функции потерь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слоев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Увеличение размера сети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Поиск скрытых ошибок измерений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48ec4a508_0_26"/>
          <p:cNvSpPr txBox="1"/>
          <p:nvPr>
            <p:ph type="title"/>
          </p:nvPr>
        </p:nvSpPr>
        <p:spPr>
          <a:xfrm>
            <a:off x="457200" y="753214"/>
            <a:ext cx="627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Проблемы и методы решения</a:t>
            </a:r>
            <a:endParaRPr/>
          </a:p>
        </p:txBody>
      </p:sp>
      <p:graphicFrame>
        <p:nvGraphicFramePr>
          <p:cNvPr id="132" name="Google Shape;132;g1648ec4a508_0_26"/>
          <p:cNvGraphicFramePr/>
          <p:nvPr/>
        </p:nvGraphicFramePr>
        <p:xfrm>
          <a:off x="457198" y="1383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{A9CEC93E-135E-426E-A604-21E387D204CF}</a:tableStyleId>
              </a:tblPr>
              <a:tblGrid>
                <a:gridCol w="2446300"/>
                <a:gridCol w="5783300"/>
              </a:tblGrid>
              <a:tr h="34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Проблема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Методы решения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Проблемы</a:t>
                      </a:r>
                      <a:r>
                        <a:rPr lang="ru-RU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ru-RU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обучения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на маленьком наборе данных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Проверка инициализации весов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Изменение гиперпараметров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Уменьшение регуляризации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Дать время на обучение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4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Проблема прокрастинации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Использование техник борьбы с прокрастинацией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4481a0dda_0_0"/>
          <p:cNvSpPr txBox="1"/>
          <p:nvPr>
            <p:ph idx="1" type="body"/>
          </p:nvPr>
        </p:nvSpPr>
        <p:spPr>
          <a:xfrm>
            <a:off x="457200" y="1547775"/>
            <a:ext cx="8229600" cy="281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ru-RU"/>
              <a:t>В результате командного штурма различных датасетов был выбран наиболее подходящий - mnist.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94481a0dda_0_0"/>
          <p:cNvSpPr txBox="1"/>
          <p:nvPr>
            <p:ph type="title"/>
          </p:nvPr>
        </p:nvSpPr>
        <p:spPr>
          <a:xfrm>
            <a:off x="457200" y="927382"/>
            <a:ext cx="8229600" cy="62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Датасет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over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